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2" r:id="rId3"/>
  </p:sldMasterIdLst>
  <p:notesMasterIdLst>
    <p:notesMasterId r:id="rId29"/>
  </p:notesMasterIdLst>
  <p:sldIdLst>
    <p:sldId id="296" r:id="rId4"/>
    <p:sldId id="294" r:id="rId5"/>
    <p:sldId id="282" r:id="rId6"/>
    <p:sldId id="283" r:id="rId7"/>
    <p:sldId id="281" r:id="rId8"/>
    <p:sldId id="263" r:id="rId9"/>
    <p:sldId id="264" r:id="rId10"/>
    <p:sldId id="270" r:id="rId11"/>
    <p:sldId id="271" r:id="rId12"/>
    <p:sldId id="272" r:id="rId13"/>
    <p:sldId id="273" r:id="rId14"/>
    <p:sldId id="285" r:id="rId15"/>
    <p:sldId id="288" r:id="rId16"/>
    <p:sldId id="292" r:id="rId17"/>
    <p:sldId id="275" r:id="rId18"/>
    <p:sldId id="289" r:id="rId19"/>
    <p:sldId id="277" r:id="rId20"/>
    <p:sldId id="278" r:id="rId21"/>
    <p:sldId id="279" r:id="rId22"/>
    <p:sldId id="280" r:id="rId23"/>
    <p:sldId id="287" r:id="rId24"/>
    <p:sldId id="291" r:id="rId25"/>
    <p:sldId id="258" r:id="rId26"/>
    <p:sldId id="290" r:id="rId27"/>
    <p:sldId id="29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74" d="100"/>
          <a:sy n="74" d="100"/>
        </p:scale>
        <p:origin x="-124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C4809-2FC9-4E58-BEC3-E633C99EBFB6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2FB06-2683-40D6-B1E7-96EC2FBB2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8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60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2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2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7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53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98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98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0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20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41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FB06-2683-40D6-B1E7-96EC2FBB264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57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B44FF-F9B4-4E5D-9888-DD07079D45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9638" y="4508500"/>
            <a:ext cx="3838575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9638" y="2057400"/>
            <a:ext cx="3838575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77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3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1" y="786384"/>
            <a:ext cx="2301625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9" y="812803"/>
            <a:ext cx="428538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19150" y="3043053"/>
            <a:ext cx="2301624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3"/>
            <a:ext cx="77724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4094237" y="624142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251FC1-1A75-47DA-9A6E-B43CF6E86A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9151" y="6446838"/>
            <a:ext cx="12325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076" y="6429376"/>
            <a:ext cx="75034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74257" y="6446838"/>
            <a:ext cx="305444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162099" y="6446841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319CE-E5CF-4FF9-86AE-7437B4FD317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162099" y="6446841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8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3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9" y="497811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77724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4094237" y="377398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20384-FC06-4245-8A4E-BD9C5C3038C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808672" y="2003423"/>
            <a:ext cx="268206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1" y="1885128"/>
            <a:ext cx="24860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819150" y="993775"/>
            <a:ext cx="77724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162099" y="6446841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3490722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9" y="497811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7CAA8-247F-493B-9041-1EB41C0713A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1" y="1885128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162099" y="6446841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8542" y="548355"/>
            <a:ext cx="4541135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5625" y="1611313"/>
            <a:ext cx="4554074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CFC264-2C41-457A-9103-DFF5BC066DDD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1" y="6446841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3490722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8150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1434" y="880375"/>
            <a:ext cx="4541135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ACEB1B-38C0-4995-A1E2-7B5FD48CA44A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1" y="6446841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4183380" y="0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0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3490734" y="507336"/>
            <a:ext cx="5653266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3"/>
            <a:ext cx="3490722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1" y="1885128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031" y="943430"/>
            <a:ext cx="3524589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D649FC-C7F2-4966-B125-333FD0271E55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1" y="6446841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3277689" y="2322780"/>
            <a:ext cx="1011284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3490734" y="507336"/>
            <a:ext cx="5653266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2" y="3"/>
            <a:ext cx="3490722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1" y="1885128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88897" y="943430"/>
            <a:ext cx="349072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41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50E5C9-4822-4828-86B2-BB987B3986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1" y="6446841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41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3277689" y="2322780"/>
            <a:ext cx="1011284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1" y="4578350"/>
            <a:ext cx="9141619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04164A-D1F3-464B-BA5A-A4C4D8F35ADB}" type="datetime1">
              <a:rPr lang="it-IT" smtClean="0">
                <a:solidFill>
                  <a:prstClr val="white"/>
                </a:solidFill>
              </a:rPr>
              <a:pPr/>
              <a:t>04/06/25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22960" y="6446841"/>
            <a:ext cx="511369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2652713" y="4535901"/>
            <a:ext cx="3838575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1554E-7EF2-44AC-BA44-70A2B54D9DB9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5979092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3789472" y="0"/>
            <a:ext cx="57079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388D4-15DF-446A-91AA-72876CD4830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758952"/>
            <a:ext cx="339471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4508500"/>
            <a:ext cx="339471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3738628" y="3841"/>
            <a:ext cx="69548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283986" y="-3841"/>
            <a:ext cx="402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1346201"/>
            <a:ext cx="1836025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9151" y="1346202"/>
            <a:ext cx="5610225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2CFE1-3316-4B70-89C0-454FCB2AAF53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6524071" y="19607"/>
            <a:ext cx="1036320" cy="997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B44FF-F9B4-4E5D-9888-DD07079D45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9638" y="4508500"/>
            <a:ext cx="3838575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9638" y="2057400"/>
            <a:ext cx="3838575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0376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3789471" y="0"/>
            <a:ext cx="57079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388D4-15DF-446A-91AA-72876CD4830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758952"/>
            <a:ext cx="339471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4508500"/>
            <a:ext cx="339471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3738628" y="3841"/>
            <a:ext cx="69548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283987" y="-3841"/>
            <a:ext cx="402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542C42-F0C8-417A-980A-09B6C1CD6C2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7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D72669-6745-4AA0-A173-7F6CEB97CF08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33925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838325" y="3568701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199" y="3746500"/>
            <a:ext cx="62484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2814638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0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1A99FD-A18D-4AC6-92B0-69E29E3574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301354" y="3568701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799" y="3746500"/>
            <a:ext cx="62484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7800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2652713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93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79944-34CF-4A72-AC1B-909189585767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43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0048" y="2958275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54046" y="2958274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AF3A87-C769-4508-A602-98056DD906C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79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1DB439-C8A9-45DF-AFF2-9EFA3E72C15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1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098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542C42-F0C8-417A-980A-09B6C1CD6C2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91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786384"/>
            <a:ext cx="2301625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812801"/>
            <a:ext cx="428538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19150" y="3043051"/>
            <a:ext cx="2301624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1"/>
            <a:ext cx="77724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4094237" y="624142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251FC1-1A75-47DA-9A6E-B43CF6E86A6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9150" y="6446838"/>
            <a:ext cx="12325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075" y="6429376"/>
            <a:ext cx="75034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74256" y="6446838"/>
            <a:ext cx="305444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9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4319CE-E5CF-4FF9-86AE-7437B4FD3174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1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497809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77724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4094237" y="377398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620384-FC06-4245-8A4E-BD9C5C3038C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808672" y="2003423"/>
            <a:ext cx="268206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4860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819150" y="993775"/>
            <a:ext cx="77724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7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90722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497809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97CAA8-247F-493B-9041-1EB41C0713A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Direttori del Corso – M. De Luca – M.A. Zappa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0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8541" y="548355"/>
            <a:ext cx="4541135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5625" y="1611313"/>
            <a:ext cx="4554074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CFC264-2C41-457A-9103-DFF5BC066DDD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90722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34225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1433" y="880375"/>
            <a:ext cx="4541135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ACEB1B-38C0-4995-A1E2-7B5FD48CA44A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4183380" y="0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7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3490734" y="507334"/>
            <a:ext cx="5653266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030" y="943430"/>
            <a:ext cx="3524589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D649FC-C7F2-4966-B125-333FD0271E55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3277688" y="2322780"/>
            <a:ext cx="1011284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3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3490734" y="507334"/>
            <a:ext cx="5653266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88897" y="943430"/>
            <a:ext cx="349072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50E5C9-4822-4828-86B2-BB987B3986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3277688" y="2322780"/>
            <a:ext cx="1011284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71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04164A-D1F3-464B-BA5A-A4C4D8F35ADB}" type="datetime1">
              <a:rPr lang="it-IT" smtClean="0">
                <a:solidFill>
                  <a:prstClr val="white"/>
                </a:solidFill>
              </a:rPr>
              <a:pPr/>
              <a:t>04/06/25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2652713" y="4535901"/>
            <a:ext cx="3838575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58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1554E-7EF2-44AC-BA44-70A2B54D9DB9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5979092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D72669-6745-4AA0-A173-7F6CEB97CF08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33925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838325" y="3568703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746500"/>
            <a:ext cx="62484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1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2814638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346201"/>
            <a:ext cx="1836025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9150" y="1346201"/>
            <a:ext cx="5610225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2CFE1-3316-4B70-89C0-454FCB2AAF53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6524071" y="19606"/>
            <a:ext cx="1036320" cy="997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28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1A99FD-A18D-4AC6-92B0-69E29E35743B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301355" y="3568703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3746500"/>
            <a:ext cx="62484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7801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2652713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51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79944-34CF-4A72-AC1B-909189585767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8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0048" y="2958277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54046" y="2958276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AF3A87-C769-4508-A602-98056DD906C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1DB439-C8A9-45DF-AFF2-9EFA3E72C152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9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099" y="6446841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2411" y="2108204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25594" y="6446841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A46E8E-89D0-493E-ABBF-B63A9C819C4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22961" y="6446841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81752" y="6446841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6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2411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25594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A46E8E-89D0-493E-ABBF-B63A9C819C41}" type="datetime1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04/06/25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22960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81752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BBC21D-85FA-482B-9C83-D6F76D89B9E3}" type="datetimeFigureOut">
              <a:rPr lang="it-IT" smtClean="0"/>
              <a:t>04/06/25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9F8046-BA48-4137-81DE-AA9446BA24C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38/arztebl.m2023.0216" TargetMode="External"/><Relationship Id="rId2" Type="http://schemas.openxmlformats.org/officeDocument/2006/relationships/hyperlink" Target="https://doi.org/10.1007/s00268-021-06394-9" TargetMode="Externa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pubmed.ncbi.nlm.nih.gov/37874129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9" y="620688"/>
            <a:ext cx="3744416" cy="324036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L’anestesista: Gestione farmacologica </a:t>
            </a:r>
            <a:r>
              <a:rPr lang="it-IT" sz="4400" dirty="0" err="1" smtClean="0"/>
              <a:t>perioperatoria</a:t>
            </a:r>
            <a:endParaRPr lang="it-IT" sz="4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2800" b="1" dirty="0">
              <a:solidFill>
                <a:srgbClr val="EF7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4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792087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208912" cy="42484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farmacocinetica dei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 anestetici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solo </a:t>
            </a:r>
            <a:r>
              <a:rPr lang="it-IT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leggermente alterata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pertanto il rischio di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ridotto rispetto all’utilizzo di un’anestesia totalmente endovenosa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desflurano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risulta superiore in termini di cinetica rispetto al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sevoflurano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ha un impatto ambientale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considerevole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5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4896" cy="648071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6499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Raccomandato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l’utilizzo del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CEREBRALE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BISPECTRAL INDEX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BIS)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il mantenimento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dell’anestesia, per evitare sovradosaggio e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sottodosaggio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farmacologico e l’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intraoperatoria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88720"/>
            <a:ext cx="3295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2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648071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960440"/>
          </a:xfrm>
        </p:spPr>
        <p:txBody>
          <a:bodyPr>
            <a:normAutofit/>
          </a:bodyPr>
          <a:lstStyle/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miorilassante più utilizzato e più sicuro a parità di efficacia e di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antagonizzazione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rapida è il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ROCURONIO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bloccante neuromuscolare non depolarizzante di tipo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amminosteroideo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essere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dosato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IBW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Utilizzato per consentire sia la manovra di intubazione orotracheale e che la ventilazione polmonare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7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648071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32048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chirurgia laparoscopica e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robotica è essenziale un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BLOCCO NEUROMUSCOLARE PROFONDO</a:t>
            </a: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blocco neuromuscolare profondo indotto dai bloccanti neuromuscolari non depolarizzanti è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potenziato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dagli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anestetici inalatori, l’ipotermia, il solfato di magnesio, alcuni antibiotici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1" cy="648071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MIORISOLUZIONE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39604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Raccomandato fortemente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l’utilizzo del 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NEUROMUSCOLARE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OF FOUR (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TOF permette di 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quantificare l’intensità del blocco neuromuscolare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 di 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guidare il </a:t>
            </a:r>
            <a:r>
              <a:rPr lang="it-IT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reversal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della </a:t>
            </a:r>
            <a:r>
              <a:rPr lang="it-IT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fase di risveglio </a:t>
            </a:r>
            <a:endPara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70212"/>
            <a:ext cx="3600400" cy="24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17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2484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Ottimizza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visione del campo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della pressione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intraddominale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Minore effetto negativo sulla gittata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Migliore perfusione degli organi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delle pressioni delle vie aeree con miglioramento del rapporto ventilazione/perfusione intraoperatorio e riduzione delle atelettasie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polmonari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Minore dolore postoperatorio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4" cy="864096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136904" cy="3672408"/>
          </a:xfrm>
        </p:spPr>
        <p:txBody>
          <a:bodyPr>
            <a:normAutofit/>
          </a:bodyPr>
          <a:lstStyle/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complicanze respiratorie e cardiovascolari intra e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postoperatorie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ottenuta anche da un regime di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ventilazione protettiva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dall’utilizzo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basse pressioni possibili di pneumoperitoneo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2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1" cy="864095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FLUIDOTERAPIA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Mantenere una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 ≥ 65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ottenere una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normovolemia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ottimizzare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perfusione tissutale e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l’ossigenazione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regime fluidico guidato da una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metodi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analisi dell’emodinamica non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invasivi diminuisce il PONV e la degenza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postoperatoria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Utilizzare cristalloidi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bilanciati piuttosto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soluzione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fisiologica 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infusioni di liquidi postoperatori devono essere sospese appena possibile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privilegiando la via enterale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7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08912" cy="1268759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NAUSEA E VOMITO POSTOPERATORI (PONV)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608512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APPROCCIO MULTIMODALE</a:t>
            </a:r>
            <a:endParaRPr lang="it-I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Desametasone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mg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premedicazione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di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antiemetico di seconda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(antagonisti dei recettori della serotonina 5HT3)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Anestesia in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TIVA/TCI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Evitare sovraccarico di fluidi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Minimizzare oppioidi intra e postoperatori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7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TERAPIA ANTALGICA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248472"/>
          </a:xfrm>
        </p:spPr>
        <p:txBody>
          <a:bodyPr>
            <a:normAutofit fontScale="92500" lnSpcReduction="10000"/>
          </a:bodyPr>
          <a:lstStyle/>
          <a:p>
            <a:r>
              <a:rPr lang="it-IT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ANALGESIA MULTIMODALE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udiuvanti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analgesici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ketamina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clonidina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dexmedetomidina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magnesio solfato, lidocaina,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gabapentin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soli o in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paracetamolo</a:t>
            </a:r>
          </a:p>
          <a:p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Eventuali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oppiacei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</a:t>
            </a:r>
          </a:p>
          <a:p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di anestesia locoregionale(</a:t>
            </a:r>
            <a:r>
              <a:rPr lang="it-IT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</a:t>
            </a:r>
            <a:r>
              <a:rPr lang="it-IT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AL calcolata sul IBW </a:t>
            </a:r>
            <a:r>
              <a:rPr lang="it-IT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Appena possibile passare alla via enterale 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7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720079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FARMACOCINETICA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888432"/>
          </a:xfrm>
        </p:spPr>
        <p:txBody>
          <a:bodyPr>
            <a:normAutofit/>
          </a:bodyPr>
          <a:lstStyle/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corretto utilizzo dei farmaci anestetici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analgesici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necessario tenere conto delle 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 della farmacocinetica 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indotte dall’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obesità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poter garantire il miglior profilo di sicurezza e di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efficacia 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44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1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RISVEGLIO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Revertire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blocco neuromuscolare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rapido e completo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per:</a:t>
            </a:r>
          </a:p>
          <a:p>
            <a:pPr algn="l"/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evitare la PORC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postoperative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curarization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le complicanze respiratorie ad essa connesse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 postoperatorio </a:t>
            </a:r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minore incidenza di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PONV</a:t>
            </a:r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risveglio deve essere guidato dal monitoraggio neuromuscolare</a:t>
            </a:r>
          </a:p>
          <a:p>
            <a:pPr algn="l"/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4895" cy="648071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RISVEGLIO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8164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SUGAMMADEX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un antagonista selettivo dei bloccanti neuromuscolari non depolarizzanti.</a:t>
            </a: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agli inibitori delle colinesterasi, garantisce un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più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rapido e prevedibile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blocco neuromuscolare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indotto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 bloccanti neuromuscolari non depolarizzanti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Dosaggio pro kg su IBW+40%IBW</a:t>
            </a:r>
          </a:p>
          <a:p>
            <a:pPr algn="l"/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1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4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RISVEGLIO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9" y="1700808"/>
            <a:ext cx="8496944" cy="4536504"/>
          </a:xfrm>
        </p:spPr>
        <p:txBody>
          <a:bodyPr>
            <a:normAutofit/>
          </a:bodyPr>
          <a:lstStyle/>
          <a:p>
            <a:pPr algn="l"/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Eseguito il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reversal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blocco neuromuscolare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ottenuta una valida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ripresa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dell’attività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 spontanea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 procede con l’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estubazione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orotracheale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paziente sveglio e collaborante</a:t>
            </a: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Raccomandata la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delle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desaturazioni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postoperatorie</a:t>
            </a: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in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eventuale posizionamento di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CPAP/NIV/HFNC 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55976" y="4005064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71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4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perioperatoria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paziente Obeso 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Goubaux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 </a:t>
            </a:r>
            <a:r>
              <a:rPr lang="fr-F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Pérus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fr-F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Raucoules</a:t>
            </a:r>
            <a:r>
              <a:rPr lang="fr-F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-Aimé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</a:t>
            </a:r>
            <a:r>
              <a:rPr lang="it-I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Masson</a:t>
            </a: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SAS. Tutti i </a:t>
            </a:r>
            <a:r>
              <a:rPr lang="it-IT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diritti </a:t>
            </a:r>
            <a:r>
              <a:rPr lang="it-IT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riservati</a:t>
            </a:r>
            <a:r>
              <a:rPr lang="it-IT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Anesthetic Pharmacology and the Morbidly Obese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Jerry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Ingrande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M.D., M.S.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Instructor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Anesthesia, Stanford University School of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Medicine,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Hendrikus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Lemmens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M.D.,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Anesthesia, Stanford University School of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Anesthesiol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Rep. 2013 March 1; 3(1): 10–17.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doi:10.1007/s40140-012-0002-5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Hanley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Abernethy DR, Greenblatt DJ.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obesity on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pharmacokinetics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drugs in human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2010;49: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71-87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Perioperative Care in Bariatric Surgery: Enhanced Recovery After Surgery (ERAS) Society Recommendations: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2021 Update.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J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(2022) 46:729–751.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https://doi.org/10.1007/s00268-021-06394-9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Morbidly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Obese </a:t>
            </a:r>
            <a:r>
              <a:rPr lang="it-IT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Dtsch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Arztebl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17;120(46):779–785. </a:t>
            </a:r>
            <a:r>
              <a:rPr lang="it-IT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10.3238/arztebl.m2023.0216</a:t>
            </a:r>
            <a:r>
              <a:rPr lang="it-IT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PMCID: PMC10762842  PMID: </a:t>
            </a:r>
            <a:r>
              <a:rPr lang="it-IT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37874129</a:t>
            </a:r>
            <a:endParaRPr lang="it-IT" sz="1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SICOB-SIAARTI SU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 IN CHIRURGIA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BARIATRICA(ERABS)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Pubblicato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23/12/2020</a:t>
            </a:r>
          </a:p>
          <a:p>
            <a:pPr>
              <a:buFont typeface="+mj-lt"/>
              <a:buAutoNum type="arabicPeriod"/>
            </a:pP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Miller’s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vol. II,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Ninth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ISBN 978-o-323-59604-6, 2020 by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8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phisiology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anesthetic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2015, part 2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12.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Gurusamy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KS,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pressure versus standard pressure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pneuomoperitoneum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laparoscopic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cholecystectomy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Cochrane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Ingrande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Brodsky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JB,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LemmensHJ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Anaesthesiol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2009; 22:683-6.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08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1" cy="720079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FARMACOCINETICA</a:t>
            </a: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3" cy="4392488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variazioni?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Gittata cardiaca, volemia, dimensioni dei principali organi risultano aumentate, conseguente aumento del flusso ematico renale ed </a:t>
            </a: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epatico</a:t>
            </a:r>
          </a:p>
          <a:p>
            <a:pPr algn="l"/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b)La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grassa è aumentata mentre la massa magra e l’acqua totale corporea sono ridotte</a:t>
            </a:r>
          </a:p>
          <a:p>
            <a:pPr algn="l"/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DI DISTRIBUZIONE SOLO </a:t>
            </a:r>
            <a:r>
              <a:rPr lang="it-I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</a:t>
            </a:r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 </a:t>
            </a:r>
            <a:r>
              <a:rPr lang="it-IT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LIPOFILICI</a:t>
            </a:r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355976" y="4106776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648071"/>
          </a:xfrm>
        </p:spPr>
        <p:txBody>
          <a:bodyPr>
            <a:no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FARMACOCINETICA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1" cy="4968552"/>
          </a:xfrm>
        </p:spPr>
        <p:txBody>
          <a:bodyPr>
            <a:normAutofit/>
          </a:bodyPr>
          <a:lstStyle/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Inoltre…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Clearance epatica conservata, clearance renale aumentata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Aumento colesterolo, trigliceridi, lipoproteine e acidi grassi riduce il legame proteico e aumenta la frazione libera del farmaco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Aumento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glicoproteina acida, aumenta il legame con le basi deboli e riduce la frazione libera del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arenR"/>
            </a:pP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-469226"/>
            <a:ext cx="7560840" cy="2602082"/>
          </a:xfrm>
        </p:spPr>
        <p:txBody>
          <a:bodyPr>
            <a:normAutofit/>
          </a:bodyPr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GESTIONE FARMACOLOGICA PERIOPERATORIA</a:t>
            </a:r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64996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Premedicazione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Miorisoluzione</a:t>
            </a:r>
            <a:endParaRPr lang="it-IT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Fluidoterapia</a:t>
            </a:r>
            <a:endParaRPr lang="it-IT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 e vomito postoperatori (PONV)</a:t>
            </a:r>
            <a:endParaRPr lang="it-IT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antalgica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Risveglio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lphaLcParenR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0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4896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PREMEDICAZIONE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752528"/>
          </a:xfrm>
        </p:spPr>
        <p:txBody>
          <a:bodyPr>
            <a:normAutofit lnSpcReduction="10000"/>
          </a:bodyPr>
          <a:lstStyle/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somministrazione di 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benzodiazepine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dovrebbe essere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evitata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quanto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associata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un maggiore rischio di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apnea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ansiolisi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considerare altre sostanze ansiolitiche come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clonidina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(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pregabalin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melatonina per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Somministrare 8 mg di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desametasone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minuti prima dell’induzione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ridurre il rischio di PONV e la risposta allo stress </a:t>
            </a:r>
            <a:r>
              <a:rPr lang="it-IT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perioperatorio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 la somministrazione di Beta bloccanti nei pazienti ad alto rischio cardiovascolare </a:t>
            </a:r>
            <a:endParaRPr lang="it-IT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720079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1" cy="43204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chirurgia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bariatrica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necessario eseguire una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anestesia generale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esistono evidenze sulla superiorità dell’anestesia inalatoria rispetto a quella 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endovenosa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Raccomandato l’utilizzo di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 a breve durata d’azione ed un uso minimo di oppiacei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intraoperatorio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7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864095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649960"/>
          </a:xfrm>
        </p:spPr>
        <p:txBody>
          <a:bodyPr>
            <a:normAutofit/>
          </a:bodyPr>
          <a:lstStyle/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linee guide ERAS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utilizzati per l’induzione dell’anestesia (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propofol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midazolam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fentanyl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remifentanil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tiopentone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andrebbero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preferibilmente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dosati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LBW (peso massa magra)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all’induzione, e sul 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TBW(peso totale) nel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mantenimento</a:t>
            </a:r>
            <a:r>
              <a:rPr lang="it-I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7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136903" cy="864095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INDUZIONE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08912" cy="3649960"/>
          </a:xfrm>
        </p:spPr>
        <p:txBody>
          <a:bodyPr>
            <a:normAutofit/>
          </a:bodyPr>
          <a:lstStyle/>
          <a:p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Body </a:t>
            </a:r>
            <a:r>
              <a:rPr lang="it-I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(LBW) = 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120% di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Body </a:t>
            </a:r>
            <a:r>
              <a:rPr lang="it-I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(IBW)</a:t>
            </a:r>
          </a:p>
          <a:p>
            <a:endParaRPr lang="it-IT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IBW (donna) =  H (m) -105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IBW (uomo) = H (m) -100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734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1_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1132</Words>
  <Application>Microsoft Office PowerPoint</Application>
  <PresentationFormat>Presentazione su schermo (4:3)</PresentationFormat>
  <Paragraphs>183</Paragraphs>
  <Slides>25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RetrospectVTI</vt:lpstr>
      <vt:lpstr>1_RetrospectVTI</vt:lpstr>
      <vt:lpstr>Executive</vt:lpstr>
      <vt:lpstr>L’anestesista: Gestione farmacologica perioperatoria</vt:lpstr>
      <vt:lpstr>  LA FARMACOCINETICA</vt:lpstr>
      <vt:lpstr>  LA FARMACOCINETICA</vt:lpstr>
      <vt:lpstr>LA FARMACOCINETICA</vt:lpstr>
      <vt:lpstr>GESTIONE FARMACOLOGICA PERIOPERATORIA </vt:lpstr>
      <vt:lpstr>PREMEDICAZIONE</vt:lpstr>
      <vt:lpstr>INDUZIONE</vt:lpstr>
      <vt:lpstr>INDUZIONE</vt:lpstr>
      <vt:lpstr>INDUZIONE</vt:lpstr>
      <vt:lpstr>INDUZIONE</vt:lpstr>
      <vt:lpstr>INDUZIONE</vt:lpstr>
      <vt:lpstr> MIORISOLUZIONE</vt:lpstr>
      <vt:lpstr>MIORISOLUZIONE</vt:lpstr>
      <vt:lpstr> MIORISOLUZIONE</vt:lpstr>
      <vt:lpstr>MIORISOLUZIONE</vt:lpstr>
      <vt:lpstr> MIORISOLUZIONE</vt:lpstr>
      <vt:lpstr>FLUIDOTERAPIA</vt:lpstr>
      <vt:lpstr>NAUSEA E VOMITO POSTOPERATORI (PONV)</vt:lpstr>
      <vt:lpstr>TERAPIA ANTALGICA</vt:lpstr>
      <vt:lpstr>RISVEGLIO</vt:lpstr>
      <vt:lpstr>RISVEGLIO</vt:lpstr>
      <vt:lpstr>RISVEGLIO</vt:lpstr>
      <vt:lpstr>BIBLIOGRAFIA</vt:lpstr>
      <vt:lpstr>BIBLIOGRAFIA</vt:lpstr>
      <vt:lpstr>Grazie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GESTIONE FARMACOLOGICA PERIOPERATORIA NEL PAZIENTE OBESO</dc:title>
  <dc:creator>LAURA</dc:creator>
  <cp:lastModifiedBy>LAURA</cp:lastModifiedBy>
  <cp:revision>248</cp:revision>
  <dcterms:created xsi:type="dcterms:W3CDTF">2025-05-12T14:23:40Z</dcterms:created>
  <dcterms:modified xsi:type="dcterms:W3CDTF">2025-06-04T22:25:34Z</dcterms:modified>
</cp:coreProperties>
</file>